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716-7993-4E7F-9555-3B34D8287588}" type="datetimeFigureOut">
              <a:rPr lang="en-US" smtClean="0"/>
              <a:pPr/>
              <a:t>12/2/2019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B0460-9241-4197-951C-E17B1F8C632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DALIT LITERATURE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 smtClean="0"/>
              <a:t>SEMESTER 4</a:t>
            </a:r>
          </a:p>
          <a:p>
            <a:r>
              <a:rPr lang="en-IN" dirty="0" smtClean="0"/>
              <a:t>2019-20</a:t>
            </a:r>
          </a:p>
          <a:p>
            <a:r>
              <a:rPr lang="en-IN" dirty="0" smtClean="0"/>
              <a:t>Dr. </a:t>
            </a:r>
            <a:r>
              <a:rPr lang="en-IN" dirty="0" err="1" smtClean="0"/>
              <a:t>Lakshmi</a:t>
            </a:r>
            <a:r>
              <a:rPr lang="en-IN" dirty="0" smtClean="0"/>
              <a:t> </a:t>
            </a:r>
            <a:r>
              <a:rPr lang="en-IN" dirty="0" err="1" smtClean="0"/>
              <a:t>Muthukumar</a:t>
            </a:r>
            <a:r>
              <a:rPr lang="en-IN" dirty="0" smtClean="0"/>
              <a:t>,</a:t>
            </a:r>
            <a:br>
              <a:rPr lang="en-IN" dirty="0" smtClean="0"/>
            </a:br>
            <a:r>
              <a:rPr lang="en-IN" dirty="0" smtClean="0"/>
              <a:t>Head, Department of English,</a:t>
            </a:r>
            <a:br>
              <a:rPr lang="en-IN" dirty="0" smtClean="0"/>
            </a:br>
            <a:r>
              <a:rPr lang="en-IN" dirty="0" smtClean="0"/>
              <a:t>SIES College of Arts, Science and Commerce (Autonomous)</a:t>
            </a:r>
          </a:p>
          <a:p>
            <a:r>
              <a:rPr lang="en-IN" dirty="0" err="1" smtClean="0"/>
              <a:t>Sion</a:t>
            </a:r>
            <a:r>
              <a:rPr lang="en-IN" dirty="0" smtClean="0"/>
              <a:t> West, Mumbai -22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Major Voices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Annabhau</a:t>
            </a:r>
            <a:r>
              <a:rPr lang="en-IN" dirty="0" smtClean="0"/>
              <a:t> </a:t>
            </a:r>
            <a:r>
              <a:rPr lang="en-IN" dirty="0" err="1" smtClean="0"/>
              <a:t>Sathe</a:t>
            </a:r>
            <a:r>
              <a:rPr lang="en-IN" dirty="0" smtClean="0"/>
              <a:t> (?-1969) a major voice.</a:t>
            </a:r>
          </a:p>
          <a:p>
            <a:r>
              <a:rPr lang="en-IN" dirty="0" smtClean="0"/>
              <a:t>Influenced by Maxim Gorky.</a:t>
            </a:r>
          </a:p>
          <a:p>
            <a:r>
              <a:rPr lang="en-IN" dirty="0" err="1" smtClean="0"/>
              <a:t>Baburao</a:t>
            </a:r>
            <a:r>
              <a:rPr lang="en-IN" dirty="0" smtClean="0"/>
              <a:t> </a:t>
            </a:r>
            <a:r>
              <a:rPr lang="en-IN" dirty="0" err="1" smtClean="0"/>
              <a:t>Bagul</a:t>
            </a:r>
            <a:r>
              <a:rPr lang="en-IN" dirty="0" smtClean="0"/>
              <a:t> (</a:t>
            </a:r>
            <a:r>
              <a:rPr lang="en-IN" i="1" dirty="0" err="1" smtClean="0"/>
              <a:t>Jevha</a:t>
            </a:r>
            <a:r>
              <a:rPr lang="en-IN" i="1" dirty="0" smtClean="0"/>
              <a:t> Mi </a:t>
            </a:r>
            <a:r>
              <a:rPr lang="en-IN" i="1" dirty="0" err="1" smtClean="0"/>
              <a:t>Jaat</a:t>
            </a:r>
            <a:r>
              <a:rPr lang="en-IN" i="1" dirty="0" smtClean="0"/>
              <a:t> </a:t>
            </a:r>
            <a:r>
              <a:rPr lang="en-IN" i="1" dirty="0" err="1" smtClean="0"/>
              <a:t>Chorli</a:t>
            </a:r>
            <a:r>
              <a:rPr lang="en-IN" i="1" dirty="0" smtClean="0"/>
              <a:t> </a:t>
            </a:r>
            <a:r>
              <a:rPr lang="en-IN" i="1" dirty="0" err="1" smtClean="0"/>
              <a:t>Hoti</a:t>
            </a:r>
            <a:r>
              <a:rPr lang="en-IN" i="1" dirty="0" smtClean="0"/>
              <a:t>- </a:t>
            </a:r>
            <a:r>
              <a:rPr lang="en-IN" dirty="0" smtClean="0"/>
              <a:t>When I had Concealed My Caste, a legendary and iconic collection of short stories)</a:t>
            </a:r>
          </a:p>
          <a:p>
            <a:r>
              <a:rPr lang="en-IN" dirty="0" err="1" smtClean="0"/>
              <a:t>Narayan</a:t>
            </a:r>
            <a:r>
              <a:rPr lang="en-IN" dirty="0" smtClean="0"/>
              <a:t> </a:t>
            </a:r>
            <a:r>
              <a:rPr lang="en-IN" dirty="0" err="1" smtClean="0"/>
              <a:t>Surve</a:t>
            </a:r>
            <a:endParaRPr lang="en-IN" dirty="0" smtClean="0"/>
          </a:p>
          <a:p>
            <a:r>
              <a:rPr lang="en-IN" dirty="0" err="1" smtClean="0"/>
              <a:t>Shankarrao</a:t>
            </a:r>
            <a:r>
              <a:rPr lang="en-IN" dirty="0" smtClean="0"/>
              <a:t> </a:t>
            </a:r>
            <a:r>
              <a:rPr lang="en-IN" dirty="0" err="1" smtClean="0"/>
              <a:t>Kharat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Song by </a:t>
            </a:r>
            <a:r>
              <a:rPr lang="en-IN" dirty="0" err="1" smtClean="0"/>
              <a:t>Bhimsen</a:t>
            </a:r>
            <a:r>
              <a:rPr lang="en-IN" dirty="0" smtClean="0"/>
              <a:t> </a:t>
            </a:r>
            <a:r>
              <a:rPr lang="en-IN" dirty="0" err="1" smtClean="0"/>
              <a:t>Dethe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As father carried stones upon his head,</a:t>
            </a:r>
          </a:p>
          <a:p>
            <a:pPr>
              <a:buNone/>
            </a:pPr>
            <a:r>
              <a:rPr lang="en-IN" dirty="0"/>
              <a:t>t</a:t>
            </a:r>
            <a:r>
              <a:rPr lang="en-IN" dirty="0" smtClean="0"/>
              <a:t>he headman, twirling his moustaches, used to say, ‘Hey </a:t>
            </a:r>
            <a:r>
              <a:rPr lang="en-IN" dirty="0" err="1" smtClean="0"/>
              <a:t>Kisnya</a:t>
            </a:r>
            <a:r>
              <a:rPr lang="en-IN" dirty="0" smtClean="0"/>
              <a:t>’</a:t>
            </a:r>
          </a:p>
          <a:p>
            <a:pPr>
              <a:buNone/>
            </a:pPr>
            <a:r>
              <a:rPr lang="en-IN" dirty="0"/>
              <a:t>l</a:t>
            </a:r>
            <a:r>
              <a:rPr lang="en-IN" dirty="0" smtClean="0"/>
              <a:t>et’s have a first-rate </a:t>
            </a:r>
            <a:r>
              <a:rPr lang="en-IN" dirty="0" err="1" smtClean="0"/>
              <a:t>lavni</a:t>
            </a:r>
            <a:r>
              <a:rPr lang="en-IN" dirty="0" smtClean="0"/>
              <a:t>!’</a:t>
            </a:r>
          </a:p>
          <a:p>
            <a:pPr>
              <a:buNone/>
            </a:pPr>
            <a:r>
              <a:rPr lang="en-IN" dirty="0"/>
              <a:t>a</a:t>
            </a:r>
            <a:r>
              <a:rPr lang="en-IN" dirty="0" smtClean="0"/>
              <a:t>nd my father would sing with his </a:t>
            </a:r>
            <a:r>
              <a:rPr lang="en-IN" dirty="0" err="1" smtClean="0"/>
              <a:t>tattoed</a:t>
            </a:r>
            <a:r>
              <a:rPr lang="en-IN" dirty="0" smtClean="0"/>
              <a:t> throat</a:t>
            </a:r>
          </a:p>
          <a:p>
            <a:pPr>
              <a:buNone/>
            </a:pPr>
            <a:r>
              <a:rPr lang="en-IN" dirty="0" smtClean="0"/>
              <a:t>In his song</a:t>
            </a:r>
          </a:p>
          <a:p>
            <a:pPr>
              <a:buNone/>
            </a:pPr>
            <a:r>
              <a:rPr lang="en-IN" dirty="0"/>
              <a:t>t</a:t>
            </a:r>
            <a:r>
              <a:rPr lang="en-IN" dirty="0" smtClean="0"/>
              <a:t>here was the moon and the sun,</a:t>
            </a:r>
          </a:p>
          <a:p>
            <a:pPr>
              <a:buNone/>
            </a:pPr>
            <a:r>
              <a:rPr lang="en-IN" dirty="0"/>
              <a:t>a</a:t>
            </a:r>
            <a:r>
              <a:rPr lang="en-IN" dirty="0" smtClean="0"/>
              <a:t>nd flowers blossoming, sea-waves,</a:t>
            </a:r>
          </a:p>
          <a:p>
            <a:pPr>
              <a:buNone/>
            </a:pPr>
            <a:r>
              <a:rPr lang="en-IN" dirty="0"/>
              <a:t>a</a:t>
            </a:r>
            <a:r>
              <a:rPr lang="en-IN" dirty="0" smtClean="0"/>
              <a:t>n impassioned girl drunk with love...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Song 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Sweat-stained hands clapped;</a:t>
            </a:r>
          </a:p>
          <a:p>
            <a:pPr>
              <a:buNone/>
            </a:pPr>
            <a:r>
              <a:rPr lang="en-IN" dirty="0"/>
              <a:t>t</a:t>
            </a:r>
            <a:r>
              <a:rPr lang="en-IN" dirty="0" smtClean="0"/>
              <a:t>here was applause all round.</a:t>
            </a:r>
          </a:p>
          <a:p>
            <a:pPr>
              <a:buNone/>
            </a:pPr>
            <a:r>
              <a:rPr lang="en-IN" dirty="0" smtClean="0"/>
              <a:t>My father was touched, was filled with gratitude</a:t>
            </a:r>
          </a:p>
          <a:p>
            <a:pPr>
              <a:buNone/>
            </a:pPr>
            <a:r>
              <a:rPr lang="en-IN" dirty="0" smtClean="0"/>
              <a:t>Walking home he groped towards the song of bread</a:t>
            </a:r>
          </a:p>
          <a:p>
            <a:pPr>
              <a:buNone/>
            </a:pPr>
            <a:r>
              <a:rPr lang="en-IN" dirty="0"/>
              <a:t>t</a:t>
            </a:r>
            <a:r>
              <a:rPr lang="en-IN" smtClean="0"/>
              <a:t>hat </a:t>
            </a:r>
            <a:r>
              <a:rPr lang="en-IN" dirty="0" smtClean="0"/>
              <a:t>he never could sing.</a:t>
            </a:r>
          </a:p>
          <a:p>
            <a:pPr algn="r">
              <a:buNone/>
            </a:pPr>
            <a:r>
              <a:rPr lang="en-IN" sz="2800" i="1" dirty="0" smtClean="0"/>
              <a:t>Translated by Vilas </a:t>
            </a:r>
            <a:r>
              <a:rPr lang="en-IN" sz="2800" i="1" dirty="0" err="1" smtClean="0"/>
              <a:t>Sarang</a:t>
            </a:r>
            <a:endParaRPr lang="en-IN" sz="28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ORIGINS &amp; CONJECTURES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Some researchers have traced it back to the Buddhist period.</a:t>
            </a:r>
          </a:p>
          <a:p>
            <a:r>
              <a:rPr lang="en-IN" dirty="0" smtClean="0"/>
              <a:t>Certain others claim that the origin can be traced back to the saint poet </a:t>
            </a:r>
            <a:r>
              <a:rPr lang="en-IN" dirty="0" err="1" smtClean="0"/>
              <a:t>Chokhamela</a:t>
            </a:r>
            <a:r>
              <a:rPr lang="en-IN" dirty="0" smtClean="0"/>
              <a:t> (14</a:t>
            </a:r>
            <a:r>
              <a:rPr lang="en-IN" baseline="30000" dirty="0" smtClean="0"/>
              <a:t>th</a:t>
            </a:r>
            <a:r>
              <a:rPr lang="en-IN" dirty="0" smtClean="0"/>
              <a:t> century A.D.)</a:t>
            </a:r>
          </a:p>
          <a:p>
            <a:r>
              <a:rPr lang="en-IN" dirty="0" smtClean="0"/>
              <a:t>Some give credit to Mahatma </a:t>
            </a:r>
            <a:r>
              <a:rPr lang="en-IN" dirty="0" err="1" smtClean="0"/>
              <a:t>Phule</a:t>
            </a:r>
            <a:r>
              <a:rPr lang="en-IN" dirty="0" smtClean="0"/>
              <a:t> (1828-90)</a:t>
            </a:r>
          </a:p>
          <a:p>
            <a:r>
              <a:rPr lang="en-IN" dirty="0" smtClean="0"/>
              <a:t>Certain others claim that the credit goes to Prof. S.M. Mate (1886-1957)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HISTORICAL AND OBJECTIVE ORIGINS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It was Dr. </a:t>
            </a:r>
            <a:r>
              <a:rPr lang="en-IN" dirty="0" err="1" smtClean="0"/>
              <a:t>Ambedkar</a:t>
            </a:r>
            <a:r>
              <a:rPr lang="en-IN" dirty="0" smtClean="0"/>
              <a:t> who was the enabling factor.</a:t>
            </a:r>
          </a:p>
          <a:p>
            <a:r>
              <a:rPr lang="en-IN" dirty="0" smtClean="0"/>
              <a:t>His ideas, outlook and struggle to achieve what he felt was just enabled the </a:t>
            </a:r>
            <a:r>
              <a:rPr lang="en-IN" dirty="0" err="1" smtClean="0"/>
              <a:t>Dalits</a:t>
            </a:r>
            <a:r>
              <a:rPr lang="en-IN" dirty="0" smtClean="0"/>
              <a:t> to become literate and aware.</a:t>
            </a:r>
          </a:p>
          <a:p>
            <a:r>
              <a:rPr lang="en-IN" dirty="0" smtClean="0"/>
              <a:t>Though he did not contribute creatively, his articles written in periodicals like </a:t>
            </a:r>
            <a:r>
              <a:rPr lang="en-IN" i="1" dirty="0" err="1" smtClean="0"/>
              <a:t>Mukanayak</a:t>
            </a:r>
            <a:r>
              <a:rPr lang="en-IN" dirty="0" smtClean="0"/>
              <a:t>, </a:t>
            </a:r>
            <a:r>
              <a:rPr lang="en-IN" i="1" dirty="0" err="1" smtClean="0"/>
              <a:t>Prabuddha</a:t>
            </a:r>
            <a:r>
              <a:rPr lang="en-IN" i="1" dirty="0" smtClean="0"/>
              <a:t> Bharat</a:t>
            </a:r>
            <a:r>
              <a:rPr lang="en-IN" dirty="0" smtClean="0"/>
              <a:t>, </a:t>
            </a:r>
            <a:r>
              <a:rPr lang="en-IN" i="1" dirty="0" err="1" smtClean="0"/>
              <a:t>Bahiskrut</a:t>
            </a:r>
            <a:r>
              <a:rPr lang="en-IN" dirty="0" smtClean="0"/>
              <a:t> and </a:t>
            </a:r>
            <a:r>
              <a:rPr lang="en-IN" i="1" dirty="0" err="1" smtClean="0"/>
              <a:t>Janata</a:t>
            </a:r>
            <a:r>
              <a:rPr lang="en-IN" dirty="0" smtClean="0"/>
              <a:t> led to consciousness-raising.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MILIEU IN WHICH DALIT LITERATURE WAS PRODUCED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Dalit</a:t>
            </a:r>
            <a:r>
              <a:rPr lang="en-IN" dirty="0" smtClean="0"/>
              <a:t> literature owes its origin to a revolutionary struggle for social and economic change.</a:t>
            </a:r>
          </a:p>
          <a:p>
            <a:r>
              <a:rPr lang="en-IN" dirty="0" smtClean="0"/>
              <a:t>It must therefore, be assessed within a sociological framework.</a:t>
            </a:r>
          </a:p>
          <a:p>
            <a:r>
              <a:rPr lang="en-IN" dirty="0" smtClean="0"/>
              <a:t>It has been closely associated with the hopes of freedom of a group of people who have been victims of social, economic and cultural inequality.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SALIENT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Dalit</a:t>
            </a:r>
            <a:r>
              <a:rPr lang="en-IN" dirty="0" smtClean="0"/>
              <a:t> literature is characterized by a feeling of rebellion against the establishment.</a:t>
            </a:r>
          </a:p>
          <a:p>
            <a:r>
              <a:rPr lang="en-IN" dirty="0" smtClean="0"/>
              <a:t>Negativism</a:t>
            </a:r>
          </a:p>
          <a:p>
            <a:r>
              <a:rPr lang="en-IN" dirty="0" err="1" smtClean="0"/>
              <a:t>Scientificity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Early writers 1920s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Writers who represented the miserable conditions under which the </a:t>
            </a:r>
            <a:r>
              <a:rPr lang="en-IN" dirty="0" err="1" smtClean="0"/>
              <a:t>Dalits</a:t>
            </a:r>
            <a:r>
              <a:rPr lang="en-IN" dirty="0" smtClean="0"/>
              <a:t> lived to the British government:</a:t>
            </a:r>
          </a:p>
          <a:p>
            <a:r>
              <a:rPr lang="en-IN" dirty="0" err="1" smtClean="0"/>
              <a:t>Gopalbaba</a:t>
            </a:r>
            <a:r>
              <a:rPr lang="en-IN" dirty="0" smtClean="0"/>
              <a:t> </a:t>
            </a:r>
            <a:r>
              <a:rPr lang="en-IN" dirty="0" err="1" smtClean="0"/>
              <a:t>Valangkar</a:t>
            </a:r>
            <a:r>
              <a:rPr lang="en-IN" dirty="0" smtClean="0"/>
              <a:t>, </a:t>
            </a:r>
            <a:r>
              <a:rPr lang="en-IN" dirty="0" err="1" smtClean="0"/>
              <a:t>Pandit</a:t>
            </a:r>
            <a:r>
              <a:rPr lang="en-IN" dirty="0" smtClean="0"/>
              <a:t> </a:t>
            </a:r>
            <a:r>
              <a:rPr lang="en-IN" dirty="0" err="1" smtClean="0"/>
              <a:t>Kondiram</a:t>
            </a:r>
            <a:r>
              <a:rPr lang="en-IN" dirty="0" smtClean="0"/>
              <a:t> and </a:t>
            </a:r>
            <a:r>
              <a:rPr lang="en-IN" dirty="0" err="1" smtClean="0"/>
              <a:t>Kisan</a:t>
            </a:r>
            <a:r>
              <a:rPr lang="en-IN" dirty="0" smtClean="0"/>
              <a:t> </a:t>
            </a:r>
            <a:r>
              <a:rPr lang="en-IN" dirty="0" err="1" smtClean="0"/>
              <a:t>Phagoji</a:t>
            </a:r>
            <a:r>
              <a:rPr lang="en-IN" dirty="0" smtClean="0"/>
              <a:t> </a:t>
            </a:r>
            <a:r>
              <a:rPr lang="en-IN" dirty="0" err="1" smtClean="0"/>
              <a:t>Bansod</a:t>
            </a:r>
            <a:r>
              <a:rPr lang="en-IN" dirty="0" smtClean="0"/>
              <a:t>.</a:t>
            </a:r>
          </a:p>
          <a:p>
            <a:r>
              <a:rPr lang="en-IN" dirty="0" smtClean="0"/>
              <a:t>Dr. </a:t>
            </a:r>
            <a:r>
              <a:rPr lang="en-IN" dirty="0" err="1" smtClean="0"/>
              <a:t>Ambedkar</a:t>
            </a:r>
            <a:r>
              <a:rPr lang="en-IN" dirty="0" smtClean="0"/>
              <a:t> announced his conversion to Buddhism at </a:t>
            </a:r>
            <a:r>
              <a:rPr lang="en-IN" dirty="0" err="1" smtClean="0"/>
              <a:t>Yewle</a:t>
            </a:r>
            <a:r>
              <a:rPr lang="en-IN" dirty="0" smtClean="0"/>
              <a:t> in North Maharashtra in 1935.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Dr. </a:t>
            </a:r>
            <a:r>
              <a:rPr lang="en-IN" dirty="0" err="1" smtClean="0"/>
              <a:t>Ambedkar’s</a:t>
            </a:r>
            <a:r>
              <a:rPr lang="en-IN" dirty="0" smtClean="0"/>
              <a:t> Contribution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 was a far-sighted, constructive politician and sociologist.</a:t>
            </a:r>
          </a:p>
          <a:p>
            <a:r>
              <a:rPr lang="en-IN" dirty="0" smtClean="0"/>
              <a:t>He founded the People’s Education Society in Bombay in 1945 and started the </a:t>
            </a:r>
            <a:r>
              <a:rPr lang="en-IN" dirty="0" err="1" smtClean="0"/>
              <a:t>Siddharth</a:t>
            </a:r>
            <a:r>
              <a:rPr lang="en-IN" dirty="0" smtClean="0"/>
              <a:t> College in Bombay as well.</a:t>
            </a:r>
          </a:p>
          <a:p>
            <a:r>
              <a:rPr lang="en-IN" dirty="0" smtClean="0"/>
              <a:t>His message was “Unite, Educate and Agitate.”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Literary Bodies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Around 1950, when the first batch of </a:t>
            </a:r>
            <a:r>
              <a:rPr lang="en-IN" dirty="0" err="1" smtClean="0"/>
              <a:t>Dalit</a:t>
            </a:r>
            <a:r>
              <a:rPr lang="en-IN" dirty="0" smtClean="0"/>
              <a:t> youths graduated from college, </a:t>
            </a:r>
            <a:r>
              <a:rPr lang="en-IN" dirty="0" err="1" smtClean="0"/>
              <a:t>Ghanashyam</a:t>
            </a:r>
            <a:r>
              <a:rPr lang="en-IN" dirty="0" smtClean="0"/>
              <a:t> </a:t>
            </a:r>
            <a:r>
              <a:rPr lang="en-IN" dirty="0" err="1" smtClean="0"/>
              <a:t>Talwatkar</a:t>
            </a:r>
            <a:r>
              <a:rPr lang="en-IN" dirty="0" smtClean="0"/>
              <a:t> and others set up a literary body, the </a:t>
            </a:r>
            <a:r>
              <a:rPr lang="en-IN" dirty="0" err="1" smtClean="0"/>
              <a:t>Siddharth</a:t>
            </a:r>
            <a:r>
              <a:rPr lang="en-IN" dirty="0" smtClean="0"/>
              <a:t> </a:t>
            </a:r>
            <a:r>
              <a:rPr lang="en-IN" dirty="0" err="1" smtClean="0"/>
              <a:t>Sahitya</a:t>
            </a:r>
            <a:r>
              <a:rPr lang="en-IN" dirty="0" smtClean="0"/>
              <a:t> </a:t>
            </a:r>
            <a:r>
              <a:rPr lang="en-IN" dirty="0" err="1" smtClean="0"/>
              <a:t>Sangh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Maharashtra </a:t>
            </a:r>
            <a:r>
              <a:rPr lang="en-IN" dirty="0" err="1" smtClean="0"/>
              <a:t>Dalit</a:t>
            </a:r>
            <a:r>
              <a:rPr lang="en-IN" dirty="0" smtClean="0"/>
              <a:t> </a:t>
            </a:r>
            <a:r>
              <a:rPr lang="en-IN" dirty="0" err="1" smtClean="0"/>
              <a:t>Sahitya</a:t>
            </a:r>
            <a:r>
              <a:rPr lang="en-IN" dirty="0" smtClean="0"/>
              <a:t> </a:t>
            </a:r>
            <a:r>
              <a:rPr lang="en-IN" dirty="0" err="1" smtClean="0"/>
              <a:t>Sangh</a:t>
            </a:r>
            <a:r>
              <a:rPr lang="en-IN" dirty="0" smtClean="0"/>
              <a:t> was later formed from this body.</a:t>
            </a:r>
          </a:p>
          <a:p>
            <a:r>
              <a:rPr lang="en-IN" dirty="0" smtClean="0"/>
              <a:t>Self-Doubt. Will such literature be accepted?</a:t>
            </a:r>
          </a:p>
          <a:p>
            <a:r>
              <a:rPr lang="en-IN" i="1" dirty="0" err="1" smtClean="0"/>
              <a:t>Prabuddha</a:t>
            </a:r>
            <a:r>
              <a:rPr lang="en-IN" i="1" dirty="0" smtClean="0"/>
              <a:t> Bharat </a:t>
            </a:r>
            <a:r>
              <a:rPr lang="en-IN" dirty="0" smtClean="0"/>
              <a:t>published such attempts.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Mainstream writers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Mainstream </a:t>
            </a:r>
            <a:r>
              <a:rPr lang="en-IN" dirty="0" err="1" smtClean="0"/>
              <a:t>brahminical</a:t>
            </a:r>
            <a:r>
              <a:rPr lang="en-IN" dirty="0" smtClean="0"/>
              <a:t> writing during the 1950s was dominated by writers such as V.S. </a:t>
            </a:r>
            <a:r>
              <a:rPr lang="en-IN" dirty="0" err="1" smtClean="0"/>
              <a:t>Khandekar</a:t>
            </a:r>
            <a:r>
              <a:rPr lang="en-IN" dirty="0" smtClean="0"/>
              <a:t> and N.S. </a:t>
            </a:r>
            <a:r>
              <a:rPr lang="en-IN" dirty="0" err="1" smtClean="0"/>
              <a:t>Phadke</a:t>
            </a:r>
            <a:r>
              <a:rPr lang="en-IN" dirty="0" smtClean="0"/>
              <a:t>.</a:t>
            </a:r>
          </a:p>
          <a:p>
            <a:r>
              <a:rPr lang="en-IN" dirty="0" smtClean="0"/>
              <a:t>Problems surfaced in </a:t>
            </a:r>
            <a:r>
              <a:rPr lang="en-IN" dirty="0" err="1" smtClean="0"/>
              <a:t>Dalit</a:t>
            </a:r>
            <a:r>
              <a:rPr lang="en-IN" dirty="0" smtClean="0"/>
              <a:t> expression when </a:t>
            </a:r>
            <a:r>
              <a:rPr lang="en-IN" dirty="0" err="1" smtClean="0"/>
              <a:t>Dalit</a:t>
            </a:r>
            <a:r>
              <a:rPr lang="en-IN" dirty="0" smtClean="0"/>
              <a:t> writers wanted to forget the past and </a:t>
            </a:r>
            <a:r>
              <a:rPr lang="en-IN" dirty="0" err="1" smtClean="0"/>
              <a:t>brahminized</a:t>
            </a:r>
            <a:r>
              <a:rPr lang="en-IN" dirty="0" smtClean="0"/>
              <a:t> themselves imitating the mainstream cultural values. They did not have the courage to face reality.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559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DALIT LITERATURE</vt:lpstr>
      <vt:lpstr>ORIGINS &amp; CONJECTURES</vt:lpstr>
      <vt:lpstr>HISTORICAL AND OBJECTIVE ORIGINS</vt:lpstr>
      <vt:lpstr>MILIEU IN WHICH DALIT LITERATURE WAS PRODUCED</vt:lpstr>
      <vt:lpstr>SALIENT FEATURES</vt:lpstr>
      <vt:lpstr>Early writers 1920s</vt:lpstr>
      <vt:lpstr>Dr. Ambedkar’s Contribution</vt:lpstr>
      <vt:lpstr>Literary Bodies</vt:lpstr>
      <vt:lpstr>Mainstream writers </vt:lpstr>
      <vt:lpstr>Major Voices</vt:lpstr>
      <vt:lpstr>Song by Bhimsen Dethe</vt:lpstr>
      <vt:lpstr>Song contd..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DALIT LITERATURE</dc:title>
  <dc:creator>HP</dc:creator>
  <cp:lastModifiedBy>HP</cp:lastModifiedBy>
  <cp:revision>11</cp:revision>
  <dcterms:created xsi:type="dcterms:W3CDTF">2019-11-25T23:54:05Z</dcterms:created>
  <dcterms:modified xsi:type="dcterms:W3CDTF">2019-12-02T11:12:55Z</dcterms:modified>
</cp:coreProperties>
</file>